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7" r:id="rId3"/>
    <p:sldId id="268" r:id="rId4"/>
    <p:sldId id="269" r:id="rId5"/>
    <p:sldId id="265" r:id="rId6"/>
    <p:sldId id="271" r:id="rId7"/>
    <p:sldId id="263" r:id="rId8"/>
    <p:sldId id="264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7AE00A-5C02-4AA0-9182-9AFC4D06768B}" v="6" dt="2022-02-08T00:44:54.0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25" d="100"/>
          <a:sy n="125" d="100"/>
        </p:scale>
        <p:origin x="29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234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22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99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900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540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7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004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9573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237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983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473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40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27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340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082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1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0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89D2278-0F2A-4F08-84E6-CCBC4AF6E48C}" type="datetimeFigureOut">
              <a:rPr lang="en-US" smtClean="0"/>
              <a:t>2/7/2022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85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6BADE-6F30-4F0A-97B9-4DAAE67A93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HK97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7F1A79-24BE-4290-8AEC-5A2FA09FA4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86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62A32-9265-4AFB-9285-0827B336B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116806" cy="706964"/>
          </a:xfrm>
        </p:spPr>
        <p:txBody>
          <a:bodyPr/>
          <a:lstStyle/>
          <a:p>
            <a:r>
              <a:rPr lang="en-US" dirty="0" err="1"/>
              <a:t>Thermotoga</a:t>
            </a:r>
            <a:r>
              <a:rPr lang="en-US" dirty="0"/>
              <a:t> Maritima Encapsulin (3dkt)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4F31E6F-8DC3-4200-B584-0D19A451A7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13731" y="2468032"/>
            <a:ext cx="3605271" cy="34163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BBB8B9-82A4-43B4-9407-F8658D1FDE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47" y="2344189"/>
            <a:ext cx="7569846" cy="42054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512CBCD-1EAC-45EF-82A1-102494F9556B}"/>
              </a:ext>
            </a:extLst>
          </p:cNvPr>
          <p:cNvSpPr txBox="1"/>
          <p:nvPr/>
        </p:nvSpPr>
        <p:spPr>
          <a:xfrm>
            <a:off x="7984587" y="6026439"/>
            <a:ext cx="38635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T=1 Hexagonal</a:t>
            </a:r>
            <a:br>
              <a:rPr lang="en-US" sz="1400" dirty="0"/>
            </a:br>
            <a:r>
              <a:rPr lang="en-US" sz="1400" dirty="0"/>
              <a:t>12 Pentagonal Clusters Containing 5 MCPs</a:t>
            </a:r>
          </a:p>
        </p:txBody>
      </p:sp>
    </p:spTree>
    <p:extLst>
      <p:ext uri="{BB962C8B-B14F-4D97-AF65-F5344CB8AC3E}">
        <p14:creationId xmlns:p14="http://schemas.microsoft.com/office/powerpoint/2010/main" val="1258479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5A706-6FA5-47AE-B424-A278C3ADD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VLP From </a:t>
            </a:r>
            <a:r>
              <a:rPr lang="en-US" dirty="0" err="1"/>
              <a:t>Pyrococcus</a:t>
            </a:r>
            <a:r>
              <a:rPr lang="en-US" dirty="0"/>
              <a:t> </a:t>
            </a:r>
            <a:r>
              <a:rPr lang="en-US" dirty="0" err="1"/>
              <a:t>Furiosus</a:t>
            </a:r>
            <a:r>
              <a:rPr lang="en-US" dirty="0"/>
              <a:t> (2e0z)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8B0358-A513-4BE5-84B4-AE6E0189F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43" y="2746665"/>
            <a:ext cx="5913120" cy="3695700"/>
          </a:xfrm>
          <a:prstGeom prst="rect">
            <a:avLst/>
          </a:prstGeom>
        </p:spPr>
      </p:pic>
      <p:pic>
        <p:nvPicPr>
          <p:cNvPr id="7" name="Picture 6" descr="A group of colorful umbrellas&#10;&#10;Description automatically generated with medium confidence">
            <a:extLst>
              <a:ext uri="{FF2B5EF4-FFF2-40B4-BE49-F238E27FC236}">
                <a16:creationId xmlns:a16="http://schemas.microsoft.com/office/drawing/2014/main" id="{301900F2-7574-46A4-8DD5-86ECDF1539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3663" y="2446414"/>
            <a:ext cx="3902540" cy="35418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C4117EB-F62B-47BC-8D9C-633A24FBDC3C}"/>
              </a:ext>
            </a:extLst>
          </p:cNvPr>
          <p:cNvSpPr txBox="1"/>
          <p:nvPr/>
        </p:nvSpPr>
        <p:spPr>
          <a:xfrm>
            <a:off x="7448385" y="5988251"/>
            <a:ext cx="383310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T=3 Hexagonal</a:t>
            </a:r>
          </a:p>
          <a:p>
            <a:pPr algn="ctr"/>
            <a:r>
              <a:rPr lang="en-US" sz="1400" dirty="0"/>
              <a:t>12 Pentagonal Clusters containing 5 MCPs</a:t>
            </a:r>
          </a:p>
          <a:p>
            <a:pPr algn="ctr"/>
            <a:r>
              <a:rPr lang="en-US" sz="1400" dirty="0"/>
              <a:t>20 Hexagonal Clusters containing 6 MCPs</a:t>
            </a:r>
          </a:p>
        </p:txBody>
      </p:sp>
    </p:spTree>
    <p:extLst>
      <p:ext uri="{BB962C8B-B14F-4D97-AF65-F5344CB8AC3E}">
        <p14:creationId xmlns:p14="http://schemas.microsoft.com/office/powerpoint/2010/main" val="2647901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900D5-1757-4C35-9BB7-C599AB67B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9933670" cy="706964"/>
          </a:xfrm>
        </p:spPr>
        <p:txBody>
          <a:bodyPr/>
          <a:lstStyle/>
          <a:p>
            <a:r>
              <a:rPr lang="en-US" dirty="0"/>
              <a:t>Iron Storage Encapsulin From </a:t>
            </a:r>
            <a:r>
              <a:rPr lang="en-US" dirty="0" err="1"/>
              <a:t>Quasibacillus</a:t>
            </a:r>
            <a:r>
              <a:rPr lang="en-US" dirty="0"/>
              <a:t> </a:t>
            </a:r>
            <a:r>
              <a:rPr lang="en-US" dirty="0" err="1"/>
              <a:t>thermotolerans</a:t>
            </a:r>
            <a:r>
              <a:rPr lang="en-US" dirty="0"/>
              <a:t> (6nj8)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C9E6C3-01BB-4481-B3E8-9191575A3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9318" y="2359145"/>
            <a:ext cx="3857438" cy="3525187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5862523C-4B21-4E43-A39B-0CEF45041A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33987"/>
            <a:ext cx="6572362" cy="36513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B69F676-7079-40EE-9519-4D887440E156}"/>
              </a:ext>
            </a:extLst>
          </p:cNvPr>
          <p:cNvSpPr txBox="1"/>
          <p:nvPr/>
        </p:nvSpPr>
        <p:spPr>
          <a:xfrm>
            <a:off x="7448385" y="5938147"/>
            <a:ext cx="383310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T=4 Hexagonal</a:t>
            </a:r>
          </a:p>
          <a:p>
            <a:pPr algn="ctr"/>
            <a:r>
              <a:rPr lang="en-US" sz="1400" dirty="0"/>
              <a:t>12 Pentagonal Clusters containing 5 MCPs</a:t>
            </a:r>
          </a:p>
          <a:p>
            <a:pPr algn="ctr"/>
            <a:r>
              <a:rPr lang="en-US" sz="1400" dirty="0"/>
              <a:t>30 Hexagonal Clusters containing 6 MCPs</a:t>
            </a:r>
          </a:p>
        </p:txBody>
      </p:sp>
    </p:spTree>
    <p:extLst>
      <p:ext uri="{BB962C8B-B14F-4D97-AF65-F5344CB8AC3E}">
        <p14:creationId xmlns:p14="http://schemas.microsoft.com/office/powerpoint/2010/main" val="7849694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0EC51-2A91-40D7-A97E-24C1052C8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Bacteriopohage</a:t>
            </a:r>
            <a:r>
              <a:rPr lang="en-US" dirty="0"/>
              <a:t> P22 Mature Virion (5uu5)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2B2438-DD52-435C-8264-2CF73AB151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684" y="2418156"/>
            <a:ext cx="6252679" cy="3882892"/>
          </a:xfrm>
        </p:spPr>
      </p:pic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3764902B-6443-4CA4-8BC2-C3910D1E1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6961" y="2357740"/>
            <a:ext cx="4418355" cy="37813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D7BADC-0F2A-4080-9706-1C6462987F88}"/>
              </a:ext>
            </a:extLst>
          </p:cNvPr>
          <p:cNvSpPr txBox="1"/>
          <p:nvPr/>
        </p:nvSpPr>
        <p:spPr>
          <a:xfrm>
            <a:off x="7539587" y="6119336"/>
            <a:ext cx="383310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T=7 Hexagonal</a:t>
            </a:r>
          </a:p>
          <a:p>
            <a:pPr algn="ctr"/>
            <a:r>
              <a:rPr lang="en-US" sz="1400" dirty="0"/>
              <a:t>12 Pentagonal Clusters containing 5 MCPs</a:t>
            </a:r>
          </a:p>
          <a:p>
            <a:pPr algn="ctr"/>
            <a:r>
              <a:rPr lang="en-US" sz="1400" dirty="0"/>
              <a:t>60 Hexagonal Clusters containing 6 MCPs</a:t>
            </a:r>
          </a:p>
        </p:txBody>
      </p:sp>
    </p:spTree>
    <p:extLst>
      <p:ext uri="{BB962C8B-B14F-4D97-AF65-F5344CB8AC3E}">
        <p14:creationId xmlns:p14="http://schemas.microsoft.com/office/powerpoint/2010/main" val="2331532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0EC51-2A91-40D7-A97E-24C1052C8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Bacteriopohage</a:t>
            </a:r>
            <a:r>
              <a:rPr lang="en-US" dirty="0"/>
              <a:t> </a:t>
            </a:r>
            <a:r>
              <a:rPr lang="en-US"/>
              <a:t>T7 Procapsid (3j7v)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2B2438-DD52-435C-8264-2CF73AB151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6710" y="2418156"/>
            <a:ext cx="6212627" cy="3882892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64902B-6443-4CA4-8BC2-C3910D1E16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319581" y="2357740"/>
            <a:ext cx="4273115" cy="37813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1F13FA-C1E2-4361-BD8B-BA2053CEEEA3}"/>
              </a:ext>
            </a:extLst>
          </p:cNvPr>
          <p:cNvSpPr txBox="1"/>
          <p:nvPr/>
        </p:nvSpPr>
        <p:spPr>
          <a:xfrm>
            <a:off x="7539587" y="6114534"/>
            <a:ext cx="383310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T=7 Hexagonal</a:t>
            </a:r>
          </a:p>
          <a:p>
            <a:pPr algn="ctr"/>
            <a:r>
              <a:rPr lang="en-US" sz="1400" dirty="0"/>
              <a:t>12 Pentagonal Clusters containing 5 MCPs</a:t>
            </a:r>
          </a:p>
          <a:p>
            <a:pPr algn="ctr"/>
            <a:r>
              <a:rPr lang="en-US" sz="1400" dirty="0"/>
              <a:t>60 Hexagonal Clusters containing 6 MCPs</a:t>
            </a:r>
          </a:p>
        </p:txBody>
      </p:sp>
    </p:spTree>
    <p:extLst>
      <p:ext uri="{BB962C8B-B14F-4D97-AF65-F5344CB8AC3E}">
        <p14:creationId xmlns:p14="http://schemas.microsoft.com/office/powerpoint/2010/main" val="33866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59572-AF57-497A-8373-6E15D3FD8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Bordetella Bacteriophage (3j4u)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6C7D84B-1B36-4A84-9D04-2AAED9503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31" y="2444563"/>
            <a:ext cx="6649005" cy="41231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5B94C4E-A2B5-4584-B844-5E6A55A7E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855" y="2444563"/>
            <a:ext cx="4545235" cy="36862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2E6B72-BF18-46C0-BBC9-3B5927C11C3B}"/>
              </a:ext>
            </a:extLst>
          </p:cNvPr>
          <p:cNvSpPr txBox="1"/>
          <p:nvPr/>
        </p:nvSpPr>
        <p:spPr>
          <a:xfrm>
            <a:off x="7408950" y="6119336"/>
            <a:ext cx="4094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T=7 </a:t>
            </a:r>
            <a:r>
              <a:rPr lang="en-US" sz="1400" dirty="0" err="1"/>
              <a:t>Trihex</a:t>
            </a:r>
            <a:r>
              <a:rPr lang="en-US" sz="1400" dirty="0"/>
              <a:t>-Dual (Imperfect Clustering)</a:t>
            </a:r>
          </a:p>
          <a:p>
            <a:pPr algn="ctr"/>
            <a:r>
              <a:rPr lang="en-US" sz="1400" dirty="0"/>
              <a:t>210 Clusters Containing ~2 MCPs and 2 </a:t>
            </a:r>
            <a:r>
              <a:rPr lang="en-US" sz="1400" dirty="0" err="1"/>
              <a:t>mCPs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294633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6BED1-7235-4948-B14F-ACC9A7950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YSD1 Bacteriophage (6xgq)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008CC5-071F-4AD1-936C-1D05FBA9AB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264" y="2517724"/>
            <a:ext cx="6179119" cy="38152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69ACDF-8341-4FB5-849D-818A945C8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5569" y="2315999"/>
            <a:ext cx="3915887" cy="374342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94130B2-1874-4D98-81BF-AFAA18E048BC}"/>
              </a:ext>
            </a:extLst>
          </p:cNvPr>
          <p:cNvSpPr txBox="1"/>
          <p:nvPr/>
        </p:nvSpPr>
        <p:spPr>
          <a:xfrm>
            <a:off x="6776898" y="6059425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T=7 Trihexagonal (Imperfect Clustering)</a:t>
            </a:r>
          </a:p>
          <a:p>
            <a:pPr algn="ctr"/>
            <a:r>
              <a:rPr lang="en-US" sz="1200" dirty="0"/>
              <a:t>12 Pentagonal Clusters containing 5 MCPs</a:t>
            </a:r>
          </a:p>
          <a:p>
            <a:pPr algn="ctr"/>
            <a:r>
              <a:rPr lang="en-US" sz="1200" dirty="0"/>
              <a:t>60 Hexagonal Clusters containing 6 MCPs</a:t>
            </a:r>
          </a:p>
          <a:p>
            <a:pPr algn="ctr"/>
            <a:r>
              <a:rPr lang="en-US" sz="1200" dirty="0"/>
              <a:t>140 Triangular Clusters containing 3 </a:t>
            </a:r>
            <a:r>
              <a:rPr lang="en-US" sz="1200" dirty="0" err="1"/>
              <a:t>mCPs</a:t>
            </a:r>
            <a:r>
              <a:rPr lang="en-US" sz="1200" dirty="0"/>
              <a:t> and MCP Extended Domains</a:t>
            </a:r>
          </a:p>
          <a:p>
            <a:pPr algn="ctr"/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46134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B6139-B923-42D0-8BFA-5F64AAA2B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E8B3B-94A6-4FB4-9A39-88ACE7DDC6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P22 lacked reinforcement proteins and was labelled as hexagonal</a:t>
            </a:r>
          </a:p>
          <a:p>
            <a:r>
              <a:rPr lang="en-US" dirty="0"/>
              <a:t>Bordetella and Phage YSD1 had reinforcement proteins around the local 2-fold and 3-fold axes respectively and were labeled as </a:t>
            </a:r>
            <a:r>
              <a:rPr lang="en-US" dirty="0" err="1"/>
              <a:t>trihex</a:t>
            </a:r>
            <a:r>
              <a:rPr lang="en-US" dirty="0"/>
              <a:t>-dual and </a:t>
            </a:r>
            <a:r>
              <a:rPr lang="en-US" dirty="0" err="1"/>
              <a:t>trihex</a:t>
            </a:r>
            <a:r>
              <a:rPr lang="en-US" dirty="0"/>
              <a:t>.</a:t>
            </a:r>
          </a:p>
          <a:p>
            <a:r>
              <a:rPr lang="en-US" dirty="0"/>
              <a:t>This suggests the presence and location of reinforcement proteins could determine lattice structure.</a:t>
            </a:r>
          </a:p>
          <a:p>
            <a:r>
              <a:rPr lang="en-US" dirty="0"/>
              <a:t>Both </a:t>
            </a:r>
            <a:r>
              <a:rPr lang="en-US" dirty="0" err="1"/>
              <a:t>Bordatella</a:t>
            </a:r>
            <a:r>
              <a:rPr lang="en-US" dirty="0"/>
              <a:t> and YSD1 had error in their label assignments. The tool becomes less accurate at a large number </a:t>
            </a:r>
            <a:r>
              <a:rPr lang="en-US"/>
              <a:t>of clusters.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8374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1079</TotalTime>
  <Words>239</Words>
  <Application>Microsoft Office PowerPoint</Application>
  <PresentationFormat>Widescreen</PresentationFormat>
  <Paragraphs>32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 Boardroom</vt:lpstr>
      <vt:lpstr>HK97 Results</vt:lpstr>
      <vt:lpstr>Thermotoga Maritima Encapsulin (3dkt)</vt:lpstr>
      <vt:lpstr>VLP From Pyrococcus Furiosus (2e0z)</vt:lpstr>
      <vt:lpstr>Iron Storage Encapsulin From Quasibacillus thermotolerans (6nj8)</vt:lpstr>
      <vt:lpstr>Bacteriopohage P22 Mature Virion (5uu5)</vt:lpstr>
      <vt:lpstr>Bacteriopohage T7 Procapsid (3j7v)</vt:lpstr>
      <vt:lpstr>Bordetella Bacteriophage (3j4u)</vt:lpstr>
      <vt:lpstr>YSD1 Bacteriophage (6xgq)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01/26/2022</dc:title>
  <dc:creator>Colin Brown</dc:creator>
  <cp:lastModifiedBy>Colin Brown</cp:lastModifiedBy>
  <cp:revision>5</cp:revision>
  <dcterms:created xsi:type="dcterms:W3CDTF">2022-01-25T03:25:58Z</dcterms:created>
  <dcterms:modified xsi:type="dcterms:W3CDTF">2022-02-08T01:06:06Z</dcterms:modified>
</cp:coreProperties>
</file>

<file path=docProps/thumbnail.jpeg>
</file>